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8" r:id="rId3"/>
    <p:sldId id="259" r:id="rId4"/>
    <p:sldId id="260" r:id="rId5"/>
    <p:sldId id="261" r:id="rId6"/>
    <p:sldId id="262" r:id="rId7"/>
    <p:sldId id="265" r:id="rId8"/>
    <p:sldId id="266" r:id="rId9"/>
    <p:sldId id="267" r:id="rId10"/>
    <p:sldId id="264" r:id="rId11"/>
    <p:sldId id="272" r:id="rId12"/>
    <p:sldId id="273" r:id="rId13"/>
    <p:sldId id="275" r:id="rId14"/>
    <p:sldId id="279" r:id="rId15"/>
    <p:sldId id="274" r:id="rId16"/>
    <p:sldId id="276" r:id="rId17"/>
    <p:sldId id="277" r:id="rId18"/>
    <p:sldId id="278" r:id="rId19"/>
    <p:sldId id="268" r:id="rId20"/>
    <p:sldId id="269" r:id="rId21"/>
    <p:sldId id="270" r:id="rId22"/>
    <p:sldId id="271"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09"/>
    <p:restoredTop sz="90183"/>
  </p:normalViewPr>
  <p:slideViewPr>
    <p:cSldViewPr snapToGrid="0" snapToObjects="1">
      <p:cViewPr varScale="1">
        <p:scale>
          <a:sx n="84" d="100"/>
          <a:sy n="84" d="100"/>
        </p:scale>
        <p:origin x="184"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jpe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5575EF-B573-D641-9A47-C5FE34022D38}" type="datetimeFigureOut">
              <a:rPr kumimoji="1" lang="zh-CN" altLang="en-US" smtClean="0"/>
              <a:t>2019/5/22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AA7AFB-71F0-C641-A529-8D6FD0F6ADA2}" type="slidenum">
              <a:rPr kumimoji="1" lang="zh-CN" altLang="en-US" smtClean="0"/>
              <a:t>‹#›</a:t>
            </a:fld>
            <a:endParaRPr kumimoji="1" lang="zh-CN" altLang="en-US"/>
          </a:p>
        </p:txBody>
      </p:sp>
    </p:spTree>
    <p:extLst>
      <p:ext uri="{BB962C8B-B14F-4D97-AF65-F5344CB8AC3E}">
        <p14:creationId xmlns:p14="http://schemas.microsoft.com/office/powerpoint/2010/main" val="3523706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quora.com/What-is-the-difference-between-model-based-and-model-free-reinforcement-learni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zhihu.com/question/26408259"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Specialization of the cerebellum, the basal ganglia, and the cerebral cortex for different types of learning [24••]. The cerebellum is specialized for supervised learning, which is guided by the error signal encoded in the climbing fiber input from the inferior olive. The basal ganglia are specialized for reinforcement learning, which is guided by the reward signal encoded in the dopaminergic input from the </a:t>
            </a:r>
            <a:r>
              <a:rPr lang="en" altLang="zh-CN" dirty="0" err="1"/>
              <a:t>substantianigra</a:t>
            </a:r>
            <a:r>
              <a:rPr lang="en" altLang="zh-CN" dirty="0"/>
              <a:t>. The cerebral cortex is specialized for unsupervised learning, which is guided by the statistical properties of the input signal itself, but may also be regulated by the ascending </a:t>
            </a:r>
            <a:r>
              <a:rPr lang="en" altLang="zh-CN" dirty="0" err="1"/>
              <a:t>neuromodulatory</a:t>
            </a:r>
            <a:r>
              <a:rPr lang="en" altLang="zh-CN" dirty="0"/>
              <a:t> inputs [80].</a:t>
            </a:r>
            <a:endParaRPr kumimoji="1" lang="zh-CN" altLang="en-US" dirty="0"/>
          </a:p>
        </p:txBody>
      </p:sp>
      <p:sp>
        <p:nvSpPr>
          <p:cNvPr id="4" name="灯片编号占位符 3"/>
          <p:cNvSpPr>
            <a:spLocks noGrp="1"/>
          </p:cNvSpPr>
          <p:nvPr>
            <p:ph type="sldNum" sz="quarter" idx="5"/>
          </p:nvPr>
        </p:nvSpPr>
        <p:spPr/>
        <p:txBody>
          <a:bodyPr/>
          <a:lstStyle/>
          <a:p>
            <a:fld id="{7DAA7AFB-71F0-C641-A529-8D6FD0F6ADA2}" type="slidenum">
              <a:rPr kumimoji="1" lang="zh-CN" altLang="en-US" smtClean="0"/>
              <a:t>4</a:t>
            </a:fld>
            <a:endParaRPr kumimoji="1" lang="zh-CN" altLang="en-US"/>
          </a:p>
        </p:txBody>
      </p:sp>
    </p:spTree>
    <p:extLst>
      <p:ext uri="{BB962C8B-B14F-4D97-AF65-F5344CB8AC3E}">
        <p14:creationId xmlns:p14="http://schemas.microsoft.com/office/powerpoint/2010/main" val="2783525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经典条件反射</a:t>
            </a:r>
          </a:p>
        </p:txBody>
      </p:sp>
      <p:sp>
        <p:nvSpPr>
          <p:cNvPr id="4" name="灯片编号占位符 3"/>
          <p:cNvSpPr>
            <a:spLocks noGrp="1"/>
          </p:cNvSpPr>
          <p:nvPr>
            <p:ph type="sldNum" sz="quarter" idx="5"/>
          </p:nvPr>
        </p:nvSpPr>
        <p:spPr/>
        <p:txBody>
          <a:bodyPr/>
          <a:lstStyle/>
          <a:p>
            <a:fld id="{7DAA7AFB-71F0-C641-A529-8D6FD0F6ADA2}" type="slidenum">
              <a:rPr kumimoji="1" lang="zh-CN" altLang="en-US" smtClean="0"/>
              <a:t>8</a:t>
            </a:fld>
            <a:endParaRPr kumimoji="1" lang="zh-CN" altLang="en-US"/>
          </a:p>
        </p:txBody>
      </p:sp>
    </p:spTree>
    <p:extLst>
      <p:ext uri="{BB962C8B-B14F-4D97-AF65-F5344CB8AC3E}">
        <p14:creationId xmlns:p14="http://schemas.microsoft.com/office/powerpoint/2010/main" val="1345507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0" i="0" kern="1200" dirty="0">
                <a:solidFill>
                  <a:schemeClr val="tx1"/>
                </a:solidFill>
                <a:effectLst/>
                <a:latin typeface="+mn-lt"/>
                <a:ea typeface="+mn-ea"/>
                <a:cs typeface="+mn-cs"/>
              </a:rPr>
              <a:t>操作性条件反射</a:t>
            </a:r>
          </a:p>
          <a:p>
            <a:endParaRPr kumimoji="1" lang="zh-CN" altLang="en-US" dirty="0"/>
          </a:p>
        </p:txBody>
      </p:sp>
      <p:sp>
        <p:nvSpPr>
          <p:cNvPr id="4" name="灯片编号占位符 3"/>
          <p:cNvSpPr>
            <a:spLocks noGrp="1"/>
          </p:cNvSpPr>
          <p:nvPr>
            <p:ph type="sldNum" sz="quarter" idx="5"/>
          </p:nvPr>
        </p:nvSpPr>
        <p:spPr/>
        <p:txBody>
          <a:bodyPr/>
          <a:lstStyle/>
          <a:p>
            <a:fld id="{7DAA7AFB-71F0-C641-A529-8D6FD0F6ADA2}" type="slidenum">
              <a:rPr kumimoji="1" lang="zh-CN" altLang="en-US" smtClean="0"/>
              <a:t>9</a:t>
            </a:fld>
            <a:endParaRPr kumimoji="1" lang="zh-CN" altLang="en-US"/>
          </a:p>
        </p:txBody>
      </p:sp>
    </p:spTree>
    <p:extLst>
      <p:ext uri="{BB962C8B-B14F-4D97-AF65-F5344CB8AC3E}">
        <p14:creationId xmlns:p14="http://schemas.microsoft.com/office/powerpoint/2010/main" val="1950450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https://www.quora.com/What-is-the-difference-between-model-based-and-model-free-reinforcement-learning</a:t>
            </a:r>
            <a:endParaRPr kumimoji="1" lang="zh-CN" altLang="en-US" dirty="0"/>
          </a:p>
        </p:txBody>
      </p:sp>
      <p:sp>
        <p:nvSpPr>
          <p:cNvPr id="4" name="灯片编号占位符 3"/>
          <p:cNvSpPr>
            <a:spLocks noGrp="1"/>
          </p:cNvSpPr>
          <p:nvPr>
            <p:ph type="sldNum" sz="quarter" idx="5"/>
          </p:nvPr>
        </p:nvSpPr>
        <p:spPr/>
        <p:txBody>
          <a:bodyPr/>
          <a:lstStyle/>
          <a:p>
            <a:fld id="{7DAA7AFB-71F0-C641-A529-8D6FD0F6ADA2}" type="slidenum">
              <a:rPr kumimoji="1" lang="zh-CN" altLang="en-US" smtClean="0"/>
              <a:t>13</a:t>
            </a:fld>
            <a:endParaRPr kumimoji="1" lang="zh-CN" altLang="en-US"/>
          </a:p>
        </p:txBody>
      </p:sp>
    </p:spTree>
    <p:extLst>
      <p:ext uri="{BB962C8B-B14F-4D97-AF65-F5344CB8AC3E}">
        <p14:creationId xmlns:p14="http://schemas.microsoft.com/office/powerpoint/2010/main" val="412761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https://www.zhihu.com/question/26408259</a:t>
            </a:r>
            <a:endParaRPr kumimoji="1" lang="zh-CN" altLang="en-US" dirty="0"/>
          </a:p>
        </p:txBody>
      </p:sp>
      <p:sp>
        <p:nvSpPr>
          <p:cNvPr id="4" name="灯片编号占位符 3"/>
          <p:cNvSpPr>
            <a:spLocks noGrp="1"/>
          </p:cNvSpPr>
          <p:nvPr>
            <p:ph type="sldNum" sz="quarter" idx="5"/>
          </p:nvPr>
        </p:nvSpPr>
        <p:spPr/>
        <p:txBody>
          <a:bodyPr/>
          <a:lstStyle/>
          <a:p>
            <a:fld id="{7DAA7AFB-71F0-C641-A529-8D6FD0F6ADA2}" type="slidenum">
              <a:rPr kumimoji="1" lang="zh-CN" altLang="en-US" smtClean="0"/>
              <a:t>16</a:t>
            </a:fld>
            <a:endParaRPr kumimoji="1" lang="zh-CN" altLang="en-US"/>
          </a:p>
        </p:txBody>
      </p:sp>
    </p:spTree>
    <p:extLst>
      <p:ext uri="{BB962C8B-B14F-4D97-AF65-F5344CB8AC3E}">
        <p14:creationId xmlns:p14="http://schemas.microsoft.com/office/powerpoint/2010/main" val="3283558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AA7AFB-71F0-C641-A529-8D6FD0F6ADA2}" type="slidenum">
              <a:rPr kumimoji="1" lang="zh-CN" altLang="en-US" smtClean="0"/>
              <a:t>17</a:t>
            </a:fld>
            <a:endParaRPr kumimoji="1" lang="zh-CN" altLang="en-US"/>
          </a:p>
        </p:txBody>
      </p:sp>
    </p:spTree>
    <p:extLst>
      <p:ext uri="{BB962C8B-B14F-4D97-AF65-F5344CB8AC3E}">
        <p14:creationId xmlns:p14="http://schemas.microsoft.com/office/powerpoint/2010/main" val="2333517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CACABB-40CA-A442-8964-FF9390FBCEBF}"/>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50FE0212-9532-4044-87F3-B2763063FF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63CB4516-DA9E-DF45-B263-0FABA653CAED}"/>
              </a:ext>
            </a:extLst>
          </p:cNvPr>
          <p:cNvSpPr>
            <a:spLocks noGrp="1"/>
          </p:cNvSpPr>
          <p:nvPr>
            <p:ph type="dt" sz="half" idx="10"/>
          </p:nvPr>
        </p:nvSpPr>
        <p:spPr/>
        <p:txBody>
          <a:bodyPr/>
          <a:lstStyle/>
          <a:p>
            <a:fld id="{53D10E58-F254-0A44-90D5-B8C59B2A1259}" type="datetimeFigureOut">
              <a:rPr kumimoji="1" lang="zh-CN" altLang="en-US" smtClean="0"/>
              <a:t>2019/5/22</a:t>
            </a:fld>
            <a:endParaRPr kumimoji="1" lang="zh-CN" altLang="en-US"/>
          </a:p>
        </p:txBody>
      </p:sp>
      <p:sp>
        <p:nvSpPr>
          <p:cNvPr id="5" name="页脚占位符 4">
            <a:extLst>
              <a:ext uri="{FF2B5EF4-FFF2-40B4-BE49-F238E27FC236}">
                <a16:creationId xmlns:a16="http://schemas.microsoft.com/office/drawing/2014/main" id="{998379E5-BA89-7144-8D96-B3D04887A08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CDCD13E-AC37-E44D-B62C-AD35897695FE}"/>
              </a:ext>
            </a:extLst>
          </p:cNvPr>
          <p:cNvSpPr>
            <a:spLocks noGrp="1"/>
          </p:cNvSpPr>
          <p:nvPr>
            <p:ph type="sldNum" sz="quarter" idx="12"/>
          </p:nvPr>
        </p:nvSpPr>
        <p:spPr/>
        <p:txBody>
          <a:bodyPr/>
          <a:lstStyle/>
          <a:p>
            <a:fld id="{E330FA2A-D057-7949-BC56-7F2425BE0031}" type="slidenum">
              <a:rPr kumimoji="1" lang="zh-CN" altLang="en-US" smtClean="0"/>
              <a:t>‹#›</a:t>
            </a:fld>
            <a:endParaRPr kumimoji="1" lang="zh-CN" altLang="en-US"/>
          </a:p>
        </p:txBody>
      </p:sp>
    </p:spTree>
    <p:extLst>
      <p:ext uri="{BB962C8B-B14F-4D97-AF65-F5344CB8AC3E}">
        <p14:creationId xmlns:p14="http://schemas.microsoft.com/office/powerpoint/2010/main" val="1550907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81C89A-39CC-A047-9F37-0382A83E29CB}"/>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2B1A106-9257-2B4D-9514-9203D0FF2D4E}"/>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9581E43-1ADB-674A-975B-A1FA26510813}"/>
              </a:ext>
            </a:extLst>
          </p:cNvPr>
          <p:cNvSpPr>
            <a:spLocks noGrp="1"/>
          </p:cNvSpPr>
          <p:nvPr>
            <p:ph type="dt" sz="half" idx="10"/>
          </p:nvPr>
        </p:nvSpPr>
        <p:spPr/>
        <p:txBody>
          <a:bodyPr/>
          <a:lstStyle/>
          <a:p>
            <a:fld id="{53D10E58-F254-0A44-90D5-B8C59B2A1259}" type="datetimeFigureOut">
              <a:rPr kumimoji="1" lang="zh-CN" altLang="en-US" smtClean="0"/>
              <a:t>2019/5/22</a:t>
            </a:fld>
            <a:endParaRPr kumimoji="1" lang="zh-CN" altLang="en-US"/>
          </a:p>
        </p:txBody>
      </p:sp>
      <p:sp>
        <p:nvSpPr>
          <p:cNvPr id="5" name="页脚占位符 4">
            <a:extLst>
              <a:ext uri="{FF2B5EF4-FFF2-40B4-BE49-F238E27FC236}">
                <a16:creationId xmlns:a16="http://schemas.microsoft.com/office/drawing/2014/main" id="{63B5D2DD-D4F0-5D49-A997-46D9559E1A5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0C29D74-BBF4-A847-8F26-FD3A4348CD11}"/>
              </a:ext>
            </a:extLst>
          </p:cNvPr>
          <p:cNvSpPr>
            <a:spLocks noGrp="1"/>
          </p:cNvSpPr>
          <p:nvPr>
            <p:ph type="sldNum" sz="quarter" idx="12"/>
          </p:nvPr>
        </p:nvSpPr>
        <p:spPr/>
        <p:txBody>
          <a:bodyPr/>
          <a:lstStyle/>
          <a:p>
            <a:fld id="{E330FA2A-D057-7949-BC56-7F2425BE0031}" type="slidenum">
              <a:rPr kumimoji="1" lang="zh-CN" altLang="en-US" smtClean="0"/>
              <a:t>‹#›</a:t>
            </a:fld>
            <a:endParaRPr kumimoji="1" lang="zh-CN" altLang="en-US"/>
          </a:p>
        </p:txBody>
      </p:sp>
    </p:spTree>
    <p:extLst>
      <p:ext uri="{BB962C8B-B14F-4D97-AF65-F5344CB8AC3E}">
        <p14:creationId xmlns:p14="http://schemas.microsoft.com/office/powerpoint/2010/main" val="4066318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02962F-9656-8040-A7BA-0FDCC4BD62F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F482CD4-DA9F-174F-83B2-CC12CEEF5D86}"/>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46C0772-BD23-5846-8570-A19AC48B1144}"/>
              </a:ext>
            </a:extLst>
          </p:cNvPr>
          <p:cNvSpPr>
            <a:spLocks noGrp="1"/>
          </p:cNvSpPr>
          <p:nvPr>
            <p:ph type="dt" sz="half" idx="10"/>
          </p:nvPr>
        </p:nvSpPr>
        <p:spPr/>
        <p:txBody>
          <a:bodyPr/>
          <a:lstStyle/>
          <a:p>
            <a:fld id="{53D10E58-F254-0A44-90D5-B8C59B2A1259}" type="datetimeFigureOut">
              <a:rPr kumimoji="1" lang="zh-CN" altLang="en-US" smtClean="0"/>
              <a:t>2019/5/22</a:t>
            </a:fld>
            <a:endParaRPr kumimoji="1" lang="zh-CN" altLang="en-US"/>
          </a:p>
        </p:txBody>
      </p:sp>
      <p:sp>
        <p:nvSpPr>
          <p:cNvPr id="5" name="页脚占位符 4">
            <a:extLst>
              <a:ext uri="{FF2B5EF4-FFF2-40B4-BE49-F238E27FC236}">
                <a16:creationId xmlns:a16="http://schemas.microsoft.com/office/drawing/2014/main" id="{F4B0810E-4163-C74A-8271-4432539AC27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0C069FE-A7D5-8741-AB7D-4641DEB06FE6}"/>
              </a:ext>
            </a:extLst>
          </p:cNvPr>
          <p:cNvSpPr>
            <a:spLocks noGrp="1"/>
          </p:cNvSpPr>
          <p:nvPr>
            <p:ph type="sldNum" sz="quarter" idx="12"/>
          </p:nvPr>
        </p:nvSpPr>
        <p:spPr/>
        <p:txBody>
          <a:bodyPr/>
          <a:lstStyle/>
          <a:p>
            <a:fld id="{E330FA2A-D057-7949-BC56-7F2425BE0031}" type="slidenum">
              <a:rPr kumimoji="1" lang="zh-CN" altLang="en-US" smtClean="0"/>
              <a:t>‹#›</a:t>
            </a:fld>
            <a:endParaRPr kumimoji="1" lang="zh-CN" altLang="en-US"/>
          </a:p>
        </p:txBody>
      </p:sp>
    </p:spTree>
    <p:extLst>
      <p:ext uri="{BB962C8B-B14F-4D97-AF65-F5344CB8AC3E}">
        <p14:creationId xmlns:p14="http://schemas.microsoft.com/office/powerpoint/2010/main" val="2982317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13329-FA66-BE4F-8EBF-F769B35616E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DC8CCCB-2559-2C4B-A1CC-ADCB35E55056}"/>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61C9C06-3E9C-3B43-806D-85BECEC90700}"/>
              </a:ext>
            </a:extLst>
          </p:cNvPr>
          <p:cNvSpPr>
            <a:spLocks noGrp="1"/>
          </p:cNvSpPr>
          <p:nvPr>
            <p:ph type="dt" sz="half" idx="10"/>
          </p:nvPr>
        </p:nvSpPr>
        <p:spPr/>
        <p:txBody>
          <a:bodyPr/>
          <a:lstStyle/>
          <a:p>
            <a:fld id="{53D10E58-F254-0A44-90D5-B8C59B2A1259}" type="datetimeFigureOut">
              <a:rPr kumimoji="1" lang="zh-CN" altLang="en-US" smtClean="0"/>
              <a:t>2019/5/22</a:t>
            </a:fld>
            <a:endParaRPr kumimoji="1" lang="zh-CN" altLang="en-US"/>
          </a:p>
        </p:txBody>
      </p:sp>
      <p:sp>
        <p:nvSpPr>
          <p:cNvPr id="5" name="页脚占位符 4">
            <a:extLst>
              <a:ext uri="{FF2B5EF4-FFF2-40B4-BE49-F238E27FC236}">
                <a16:creationId xmlns:a16="http://schemas.microsoft.com/office/drawing/2014/main" id="{F1B93B6F-D5D5-AD43-97E9-BECB11D1153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4E815C1-56DE-A845-A987-B68DE94B1CB8}"/>
              </a:ext>
            </a:extLst>
          </p:cNvPr>
          <p:cNvSpPr>
            <a:spLocks noGrp="1"/>
          </p:cNvSpPr>
          <p:nvPr>
            <p:ph type="sldNum" sz="quarter" idx="12"/>
          </p:nvPr>
        </p:nvSpPr>
        <p:spPr/>
        <p:txBody>
          <a:bodyPr/>
          <a:lstStyle/>
          <a:p>
            <a:fld id="{E330FA2A-D057-7949-BC56-7F2425BE0031}" type="slidenum">
              <a:rPr kumimoji="1" lang="zh-CN" altLang="en-US" smtClean="0"/>
              <a:t>‹#›</a:t>
            </a:fld>
            <a:endParaRPr kumimoji="1" lang="zh-CN" altLang="en-US"/>
          </a:p>
        </p:txBody>
      </p:sp>
    </p:spTree>
    <p:extLst>
      <p:ext uri="{BB962C8B-B14F-4D97-AF65-F5344CB8AC3E}">
        <p14:creationId xmlns:p14="http://schemas.microsoft.com/office/powerpoint/2010/main" val="2598518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15DA5D-696B-0E4A-BAC6-C0D4020D43D5}"/>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AF7AC5B9-E1DF-4047-9190-BF7AF6084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050FABCF-2FFE-DB43-AFE9-B82A5C678B3E}"/>
              </a:ext>
            </a:extLst>
          </p:cNvPr>
          <p:cNvSpPr>
            <a:spLocks noGrp="1"/>
          </p:cNvSpPr>
          <p:nvPr>
            <p:ph type="dt" sz="half" idx="10"/>
          </p:nvPr>
        </p:nvSpPr>
        <p:spPr/>
        <p:txBody>
          <a:bodyPr/>
          <a:lstStyle/>
          <a:p>
            <a:fld id="{53D10E58-F254-0A44-90D5-B8C59B2A1259}" type="datetimeFigureOut">
              <a:rPr kumimoji="1" lang="zh-CN" altLang="en-US" smtClean="0"/>
              <a:t>2019/5/22</a:t>
            </a:fld>
            <a:endParaRPr kumimoji="1" lang="zh-CN" altLang="en-US"/>
          </a:p>
        </p:txBody>
      </p:sp>
      <p:sp>
        <p:nvSpPr>
          <p:cNvPr id="5" name="页脚占位符 4">
            <a:extLst>
              <a:ext uri="{FF2B5EF4-FFF2-40B4-BE49-F238E27FC236}">
                <a16:creationId xmlns:a16="http://schemas.microsoft.com/office/drawing/2014/main" id="{624A57BA-3F9E-F745-B68E-38432818D9A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1268A3D-84E5-464B-A36D-A5F4D63A0D51}"/>
              </a:ext>
            </a:extLst>
          </p:cNvPr>
          <p:cNvSpPr>
            <a:spLocks noGrp="1"/>
          </p:cNvSpPr>
          <p:nvPr>
            <p:ph type="sldNum" sz="quarter" idx="12"/>
          </p:nvPr>
        </p:nvSpPr>
        <p:spPr/>
        <p:txBody>
          <a:bodyPr/>
          <a:lstStyle/>
          <a:p>
            <a:fld id="{E330FA2A-D057-7949-BC56-7F2425BE0031}" type="slidenum">
              <a:rPr kumimoji="1" lang="zh-CN" altLang="en-US" smtClean="0"/>
              <a:t>‹#›</a:t>
            </a:fld>
            <a:endParaRPr kumimoji="1" lang="zh-CN" altLang="en-US"/>
          </a:p>
        </p:txBody>
      </p:sp>
    </p:spTree>
    <p:extLst>
      <p:ext uri="{BB962C8B-B14F-4D97-AF65-F5344CB8AC3E}">
        <p14:creationId xmlns:p14="http://schemas.microsoft.com/office/powerpoint/2010/main" val="3626576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5500E-3692-4B4E-B6D1-8B4B1B3C17E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95606B-C096-424B-9A51-AECB73D5353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59B7A364-685A-D94E-9212-3C06589B8740}"/>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842D1393-70B8-D74D-95FF-37284D15CE99}"/>
              </a:ext>
            </a:extLst>
          </p:cNvPr>
          <p:cNvSpPr>
            <a:spLocks noGrp="1"/>
          </p:cNvSpPr>
          <p:nvPr>
            <p:ph type="dt" sz="half" idx="10"/>
          </p:nvPr>
        </p:nvSpPr>
        <p:spPr/>
        <p:txBody>
          <a:bodyPr/>
          <a:lstStyle/>
          <a:p>
            <a:fld id="{53D10E58-F254-0A44-90D5-B8C59B2A1259}" type="datetimeFigureOut">
              <a:rPr kumimoji="1" lang="zh-CN" altLang="en-US" smtClean="0"/>
              <a:t>2019/5/22</a:t>
            </a:fld>
            <a:endParaRPr kumimoji="1" lang="zh-CN" altLang="en-US"/>
          </a:p>
        </p:txBody>
      </p:sp>
      <p:sp>
        <p:nvSpPr>
          <p:cNvPr id="6" name="页脚占位符 5">
            <a:extLst>
              <a:ext uri="{FF2B5EF4-FFF2-40B4-BE49-F238E27FC236}">
                <a16:creationId xmlns:a16="http://schemas.microsoft.com/office/drawing/2014/main" id="{8F05F889-4496-EA48-868C-94CEF4E90DA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B0D04D0E-7AFF-6E4E-ACAE-59ED1F74B398}"/>
              </a:ext>
            </a:extLst>
          </p:cNvPr>
          <p:cNvSpPr>
            <a:spLocks noGrp="1"/>
          </p:cNvSpPr>
          <p:nvPr>
            <p:ph type="sldNum" sz="quarter" idx="12"/>
          </p:nvPr>
        </p:nvSpPr>
        <p:spPr/>
        <p:txBody>
          <a:bodyPr/>
          <a:lstStyle/>
          <a:p>
            <a:fld id="{E330FA2A-D057-7949-BC56-7F2425BE0031}" type="slidenum">
              <a:rPr kumimoji="1" lang="zh-CN" altLang="en-US" smtClean="0"/>
              <a:t>‹#›</a:t>
            </a:fld>
            <a:endParaRPr kumimoji="1" lang="zh-CN" altLang="en-US"/>
          </a:p>
        </p:txBody>
      </p:sp>
    </p:spTree>
    <p:extLst>
      <p:ext uri="{BB962C8B-B14F-4D97-AF65-F5344CB8AC3E}">
        <p14:creationId xmlns:p14="http://schemas.microsoft.com/office/powerpoint/2010/main" val="703040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D1CF41-BBAE-E447-86EE-7A4B78F3680B}"/>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8393196-BFB6-FA43-9BD9-2FBCE24C23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7351661B-2384-BE48-B0FF-BFF5E907B37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1F1AC9D8-B362-EF43-BBB4-343B9D835C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34DF70F6-2788-F849-94A5-A8FA28B01CB8}"/>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3445E4E-2C11-E443-A07C-A7C7F8BBCE29}"/>
              </a:ext>
            </a:extLst>
          </p:cNvPr>
          <p:cNvSpPr>
            <a:spLocks noGrp="1"/>
          </p:cNvSpPr>
          <p:nvPr>
            <p:ph type="dt" sz="half" idx="10"/>
          </p:nvPr>
        </p:nvSpPr>
        <p:spPr/>
        <p:txBody>
          <a:bodyPr/>
          <a:lstStyle/>
          <a:p>
            <a:fld id="{53D10E58-F254-0A44-90D5-B8C59B2A1259}" type="datetimeFigureOut">
              <a:rPr kumimoji="1" lang="zh-CN" altLang="en-US" smtClean="0"/>
              <a:t>2019/5/22</a:t>
            </a:fld>
            <a:endParaRPr kumimoji="1" lang="zh-CN" altLang="en-US"/>
          </a:p>
        </p:txBody>
      </p:sp>
      <p:sp>
        <p:nvSpPr>
          <p:cNvPr id="8" name="页脚占位符 7">
            <a:extLst>
              <a:ext uri="{FF2B5EF4-FFF2-40B4-BE49-F238E27FC236}">
                <a16:creationId xmlns:a16="http://schemas.microsoft.com/office/drawing/2014/main" id="{0B79DF22-3B60-A04E-AF88-86EE9278EF7D}"/>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FE960172-E508-D94E-9753-0C6D87844C43}"/>
              </a:ext>
            </a:extLst>
          </p:cNvPr>
          <p:cNvSpPr>
            <a:spLocks noGrp="1"/>
          </p:cNvSpPr>
          <p:nvPr>
            <p:ph type="sldNum" sz="quarter" idx="12"/>
          </p:nvPr>
        </p:nvSpPr>
        <p:spPr/>
        <p:txBody>
          <a:bodyPr/>
          <a:lstStyle/>
          <a:p>
            <a:fld id="{E330FA2A-D057-7949-BC56-7F2425BE0031}" type="slidenum">
              <a:rPr kumimoji="1" lang="zh-CN" altLang="en-US" smtClean="0"/>
              <a:t>‹#›</a:t>
            </a:fld>
            <a:endParaRPr kumimoji="1" lang="zh-CN" altLang="en-US"/>
          </a:p>
        </p:txBody>
      </p:sp>
    </p:spTree>
    <p:extLst>
      <p:ext uri="{BB962C8B-B14F-4D97-AF65-F5344CB8AC3E}">
        <p14:creationId xmlns:p14="http://schemas.microsoft.com/office/powerpoint/2010/main" val="1688376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7472F2-180E-0446-A649-AD19AB5EB51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AB827CB-6C4E-AA44-B0A8-1791EF3FE075}"/>
              </a:ext>
            </a:extLst>
          </p:cNvPr>
          <p:cNvSpPr>
            <a:spLocks noGrp="1"/>
          </p:cNvSpPr>
          <p:nvPr>
            <p:ph type="dt" sz="half" idx="10"/>
          </p:nvPr>
        </p:nvSpPr>
        <p:spPr/>
        <p:txBody>
          <a:bodyPr/>
          <a:lstStyle/>
          <a:p>
            <a:fld id="{53D10E58-F254-0A44-90D5-B8C59B2A1259}" type="datetimeFigureOut">
              <a:rPr kumimoji="1" lang="zh-CN" altLang="en-US" smtClean="0"/>
              <a:t>2019/5/22</a:t>
            </a:fld>
            <a:endParaRPr kumimoji="1" lang="zh-CN" altLang="en-US"/>
          </a:p>
        </p:txBody>
      </p:sp>
      <p:sp>
        <p:nvSpPr>
          <p:cNvPr id="4" name="页脚占位符 3">
            <a:extLst>
              <a:ext uri="{FF2B5EF4-FFF2-40B4-BE49-F238E27FC236}">
                <a16:creationId xmlns:a16="http://schemas.microsoft.com/office/drawing/2014/main" id="{AF6A7841-372F-4E43-A646-BE359C030272}"/>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77AFBFD8-A098-144B-AAFD-4AAC8E6275D2}"/>
              </a:ext>
            </a:extLst>
          </p:cNvPr>
          <p:cNvSpPr>
            <a:spLocks noGrp="1"/>
          </p:cNvSpPr>
          <p:nvPr>
            <p:ph type="sldNum" sz="quarter" idx="12"/>
          </p:nvPr>
        </p:nvSpPr>
        <p:spPr/>
        <p:txBody>
          <a:bodyPr/>
          <a:lstStyle/>
          <a:p>
            <a:fld id="{E330FA2A-D057-7949-BC56-7F2425BE0031}" type="slidenum">
              <a:rPr kumimoji="1" lang="zh-CN" altLang="en-US" smtClean="0"/>
              <a:t>‹#›</a:t>
            </a:fld>
            <a:endParaRPr kumimoji="1" lang="zh-CN" altLang="en-US"/>
          </a:p>
        </p:txBody>
      </p:sp>
    </p:spTree>
    <p:extLst>
      <p:ext uri="{BB962C8B-B14F-4D97-AF65-F5344CB8AC3E}">
        <p14:creationId xmlns:p14="http://schemas.microsoft.com/office/powerpoint/2010/main" val="3696375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7C98C7-246A-CF40-90AC-E51DF9B19712}"/>
              </a:ext>
            </a:extLst>
          </p:cNvPr>
          <p:cNvSpPr>
            <a:spLocks noGrp="1"/>
          </p:cNvSpPr>
          <p:nvPr>
            <p:ph type="dt" sz="half" idx="10"/>
          </p:nvPr>
        </p:nvSpPr>
        <p:spPr/>
        <p:txBody>
          <a:bodyPr/>
          <a:lstStyle/>
          <a:p>
            <a:fld id="{53D10E58-F254-0A44-90D5-B8C59B2A1259}" type="datetimeFigureOut">
              <a:rPr kumimoji="1" lang="zh-CN" altLang="en-US" smtClean="0"/>
              <a:t>2019/5/22</a:t>
            </a:fld>
            <a:endParaRPr kumimoji="1" lang="zh-CN" altLang="en-US"/>
          </a:p>
        </p:txBody>
      </p:sp>
      <p:sp>
        <p:nvSpPr>
          <p:cNvPr id="3" name="页脚占位符 2">
            <a:extLst>
              <a:ext uri="{FF2B5EF4-FFF2-40B4-BE49-F238E27FC236}">
                <a16:creationId xmlns:a16="http://schemas.microsoft.com/office/drawing/2014/main" id="{968E92B0-8A7F-AB4A-AB32-A255D8B64983}"/>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35DFCEDB-EA18-A544-A3C1-4237D4F5708D}"/>
              </a:ext>
            </a:extLst>
          </p:cNvPr>
          <p:cNvSpPr>
            <a:spLocks noGrp="1"/>
          </p:cNvSpPr>
          <p:nvPr>
            <p:ph type="sldNum" sz="quarter" idx="12"/>
          </p:nvPr>
        </p:nvSpPr>
        <p:spPr/>
        <p:txBody>
          <a:bodyPr/>
          <a:lstStyle/>
          <a:p>
            <a:fld id="{E330FA2A-D057-7949-BC56-7F2425BE0031}" type="slidenum">
              <a:rPr kumimoji="1" lang="zh-CN" altLang="en-US" smtClean="0"/>
              <a:t>‹#›</a:t>
            </a:fld>
            <a:endParaRPr kumimoji="1" lang="zh-CN" altLang="en-US"/>
          </a:p>
        </p:txBody>
      </p:sp>
    </p:spTree>
    <p:extLst>
      <p:ext uri="{BB962C8B-B14F-4D97-AF65-F5344CB8AC3E}">
        <p14:creationId xmlns:p14="http://schemas.microsoft.com/office/powerpoint/2010/main" val="3097851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2497B3-B110-DA48-92E1-7267B8066C3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51895E40-6CD9-444F-9CAA-48C8612F67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60B49DA7-7462-0A43-B86B-241D58A8D1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2E362E-D6AB-AD4E-A236-B21F58AECA86}"/>
              </a:ext>
            </a:extLst>
          </p:cNvPr>
          <p:cNvSpPr>
            <a:spLocks noGrp="1"/>
          </p:cNvSpPr>
          <p:nvPr>
            <p:ph type="dt" sz="half" idx="10"/>
          </p:nvPr>
        </p:nvSpPr>
        <p:spPr/>
        <p:txBody>
          <a:bodyPr/>
          <a:lstStyle/>
          <a:p>
            <a:fld id="{53D10E58-F254-0A44-90D5-B8C59B2A1259}" type="datetimeFigureOut">
              <a:rPr kumimoji="1" lang="zh-CN" altLang="en-US" smtClean="0"/>
              <a:t>2019/5/22</a:t>
            </a:fld>
            <a:endParaRPr kumimoji="1" lang="zh-CN" altLang="en-US"/>
          </a:p>
        </p:txBody>
      </p:sp>
      <p:sp>
        <p:nvSpPr>
          <p:cNvPr id="6" name="页脚占位符 5">
            <a:extLst>
              <a:ext uri="{FF2B5EF4-FFF2-40B4-BE49-F238E27FC236}">
                <a16:creationId xmlns:a16="http://schemas.microsoft.com/office/drawing/2014/main" id="{7E205C1A-91B7-414C-8855-C68960D7480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FC0AD9A-2C7C-E54B-A104-583953801942}"/>
              </a:ext>
            </a:extLst>
          </p:cNvPr>
          <p:cNvSpPr>
            <a:spLocks noGrp="1"/>
          </p:cNvSpPr>
          <p:nvPr>
            <p:ph type="sldNum" sz="quarter" idx="12"/>
          </p:nvPr>
        </p:nvSpPr>
        <p:spPr/>
        <p:txBody>
          <a:bodyPr/>
          <a:lstStyle/>
          <a:p>
            <a:fld id="{E330FA2A-D057-7949-BC56-7F2425BE0031}" type="slidenum">
              <a:rPr kumimoji="1" lang="zh-CN" altLang="en-US" smtClean="0"/>
              <a:t>‹#›</a:t>
            </a:fld>
            <a:endParaRPr kumimoji="1" lang="zh-CN" altLang="en-US"/>
          </a:p>
        </p:txBody>
      </p:sp>
    </p:spTree>
    <p:extLst>
      <p:ext uri="{BB962C8B-B14F-4D97-AF65-F5344CB8AC3E}">
        <p14:creationId xmlns:p14="http://schemas.microsoft.com/office/powerpoint/2010/main" val="3425485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759E-79E5-6F49-A2FC-AF7A17933A3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BD0D1EED-6929-F640-84B4-3BD388D72A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0EBDBC9F-D712-A64C-B189-80716AE551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D58DA437-20DD-5A40-89AB-53A93E232E0C}"/>
              </a:ext>
            </a:extLst>
          </p:cNvPr>
          <p:cNvSpPr>
            <a:spLocks noGrp="1"/>
          </p:cNvSpPr>
          <p:nvPr>
            <p:ph type="dt" sz="half" idx="10"/>
          </p:nvPr>
        </p:nvSpPr>
        <p:spPr/>
        <p:txBody>
          <a:bodyPr/>
          <a:lstStyle/>
          <a:p>
            <a:fld id="{53D10E58-F254-0A44-90D5-B8C59B2A1259}" type="datetimeFigureOut">
              <a:rPr kumimoji="1" lang="zh-CN" altLang="en-US" smtClean="0"/>
              <a:t>2019/5/22</a:t>
            </a:fld>
            <a:endParaRPr kumimoji="1" lang="zh-CN" altLang="en-US"/>
          </a:p>
        </p:txBody>
      </p:sp>
      <p:sp>
        <p:nvSpPr>
          <p:cNvPr id="6" name="页脚占位符 5">
            <a:extLst>
              <a:ext uri="{FF2B5EF4-FFF2-40B4-BE49-F238E27FC236}">
                <a16:creationId xmlns:a16="http://schemas.microsoft.com/office/drawing/2014/main" id="{16FA0A98-43A0-E048-8D91-AA572871AAB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DCD7A37-F45E-0344-B7AE-55E562DDDEB3}"/>
              </a:ext>
            </a:extLst>
          </p:cNvPr>
          <p:cNvSpPr>
            <a:spLocks noGrp="1"/>
          </p:cNvSpPr>
          <p:nvPr>
            <p:ph type="sldNum" sz="quarter" idx="12"/>
          </p:nvPr>
        </p:nvSpPr>
        <p:spPr/>
        <p:txBody>
          <a:bodyPr/>
          <a:lstStyle/>
          <a:p>
            <a:fld id="{E330FA2A-D057-7949-BC56-7F2425BE0031}" type="slidenum">
              <a:rPr kumimoji="1" lang="zh-CN" altLang="en-US" smtClean="0"/>
              <a:t>‹#›</a:t>
            </a:fld>
            <a:endParaRPr kumimoji="1" lang="zh-CN" altLang="en-US"/>
          </a:p>
        </p:txBody>
      </p:sp>
    </p:spTree>
    <p:extLst>
      <p:ext uri="{BB962C8B-B14F-4D97-AF65-F5344CB8AC3E}">
        <p14:creationId xmlns:p14="http://schemas.microsoft.com/office/powerpoint/2010/main" val="1831057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4E65C6B-704F-7E49-A7B1-74C33747E2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0B4D5D7-6B9E-654F-B836-4E46858D2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36AD0EB-F074-2443-B5B4-9844EC82F5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D10E58-F254-0A44-90D5-B8C59B2A1259}" type="datetimeFigureOut">
              <a:rPr kumimoji="1" lang="zh-CN" altLang="en-US" smtClean="0"/>
              <a:t>2019/5/22</a:t>
            </a:fld>
            <a:endParaRPr kumimoji="1" lang="zh-CN" altLang="en-US"/>
          </a:p>
        </p:txBody>
      </p:sp>
      <p:sp>
        <p:nvSpPr>
          <p:cNvPr id="5" name="页脚占位符 4">
            <a:extLst>
              <a:ext uri="{FF2B5EF4-FFF2-40B4-BE49-F238E27FC236}">
                <a16:creationId xmlns:a16="http://schemas.microsoft.com/office/drawing/2014/main" id="{45C02212-C280-734E-917D-18E2D28865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7C33072-38DA-3440-A02D-29FE8A2B7D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30FA2A-D057-7949-BC56-7F2425BE0031}" type="slidenum">
              <a:rPr kumimoji="1" lang="zh-CN" altLang="en-US" smtClean="0"/>
              <a:t>‹#›</a:t>
            </a:fld>
            <a:endParaRPr kumimoji="1" lang="zh-CN" altLang="en-US"/>
          </a:p>
        </p:txBody>
      </p:sp>
    </p:spTree>
    <p:extLst>
      <p:ext uri="{BB962C8B-B14F-4D97-AF65-F5344CB8AC3E}">
        <p14:creationId xmlns:p14="http://schemas.microsoft.com/office/powerpoint/2010/main" val="30820262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8BEBF-8E97-A547-A54C-C759C9EEB1E2}"/>
              </a:ext>
            </a:extLst>
          </p:cNvPr>
          <p:cNvSpPr>
            <a:spLocks noGrp="1"/>
          </p:cNvSpPr>
          <p:nvPr>
            <p:ph type="ctrTitle"/>
          </p:nvPr>
        </p:nvSpPr>
        <p:spPr>
          <a:xfrm>
            <a:off x="0" y="1910687"/>
            <a:ext cx="12192000" cy="867438"/>
          </a:xfrm>
        </p:spPr>
        <p:txBody>
          <a:bodyPr>
            <a:normAutofit fontScale="90000"/>
          </a:bodyPr>
          <a:lstStyle/>
          <a:p>
            <a:r>
              <a:rPr lang="en-US" altLang="zh-CN" dirty="0"/>
              <a:t>Introduction to Reinforcement Learning </a:t>
            </a:r>
            <a:endParaRPr kumimoji="1" lang="zh-CN" altLang="en-US" dirty="0"/>
          </a:p>
        </p:txBody>
      </p:sp>
      <p:sp>
        <p:nvSpPr>
          <p:cNvPr id="3" name="副标题 2">
            <a:extLst>
              <a:ext uri="{FF2B5EF4-FFF2-40B4-BE49-F238E27FC236}">
                <a16:creationId xmlns:a16="http://schemas.microsoft.com/office/drawing/2014/main" id="{B55D7BFD-57B5-3F45-A815-C320A71AE9D7}"/>
              </a:ext>
            </a:extLst>
          </p:cNvPr>
          <p:cNvSpPr>
            <a:spLocks noGrp="1"/>
          </p:cNvSpPr>
          <p:nvPr>
            <p:ph type="subTitle" idx="1"/>
          </p:nvPr>
        </p:nvSpPr>
        <p:spPr>
          <a:xfrm>
            <a:off x="1524000" y="4390362"/>
            <a:ext cx="9144000" cy="1014984"/>
          </a:xfrm>
        </p:spPr>
        <p:txBody>
          <a:bodyPr>
            <a:normAutofit fontScale="85000" lnSpcReduction="20000"/>
          </a:bodyPr>
          <a:lstStyle/>
          <a:p>
            <a:r>
              <a:rPr kumimoji="1" lang="zh-CN" altLang="en-US" dirty="0"/>
              <a:t>齐光耀</a:t>
            </a:r>
            <a:endParaRPr kumimoji="1" lang="en-US" altLang="zh-CN" dirty="0"/>
          </a:p>
          <a:p>
            <a:r>
              <a:rPr kumimoji="1" lang="en-US" altLang="zh-CN" dirty="0" err="1"/>
              <a:t>gyqi@ion.ac.cn</a:t>
            </a:r>
            <a:endParaRPr kumimoji="1" lang="en-US" altLang="zh-CN" dirty="0"/>
          </a:p>
          <a:p>
            <a:r>
              <a:rPr kumimoji="1" lang="en-US" altLang="zh-CN" dirty="0"/>
              <a:t>2019</a:t>
            </a:r>
            <a:r>
              <a:rPr kumimoji="1" lang="zh-CN" altLang="en-US" dirty="0"/>
              <a:t>年</a:t>
            </a:r>
            <a:r>
              <a:rPr kumimoji="1" lang="en-US" altLang="zh-CN" dirty="0"/>
              <a:t>5</a:t>
            </a:r>
            <a:r>
              <a:rPr kumimoji="1" lang="zh-CN" altLang="en-US" dirty="0"/>
              <a:t>月</a:t>
            </a:r>
            <a:r>
              <a:rPr kumimoji="1" lang="en-US" altLang="zh-CN" dirty="0"/>
              <a:t>22</a:t>
            </a:r>
            <a:r>
              <a:rPr kumimoji="1" lang="zh-CN" altLang="en-US" dirty="0"/>
              <a:t>日</a:t>
            </a:r>
          </a:p>
        </p:txBody>
      </p:sp>
    </p:spTree>
    <p:extLst>
      <p:ext uri="{BB962C8B-B14F-4D97-AF65-F5344CB8AC3E}">
        <p14:creationId xmlns:p14="http://schemas.microsoft.com/office/powerpoint/2010/main" val="4163666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4A975-C133-BD42-8E8E-D70513FA0E4D}"/>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5A9ACD13-1636-8F44-89FA-0AA929CEFA25}"/>
              </a:ext>
            </a:extLst>
          </p:cNvPr>
          <p:cNvPicPr>
            <a:picLocks noGrp="1" noChangeAspect="1"/>
          </p:cNvPicPr>
          <p:nvPr>
            <p:ph idx="1"/>
          </p:nvPr>
        </p:nvPicPr>
        <p:blipFill>
          <a:blip r:embed="rId2"/>
          <a:stretch>
            <a:fillRect/>
          </a:stretch>
        </p:blipFill>
        <p:spPr>
          <a:xfrm>
            <a:off x="8497249" y="1882024"/>
            <a:ext cx="3694750" cy="3561739"/>
          </a:xfrm>
          <a:prstGeom prst="rect">
            <a:avLst/>
          </a:prstGeom>
        </p:spPr>
      </p:pic>
      <p:sp>
        <p:nvSpPr>
          <p:cNvPr id="6" name="文本框 5">
            <a:extLst>
              <a:ext uri="{FF2B5EF4-FFF2-40B4-BE49-F238E27FC236}">
                <a16:creationId xmlns:a16="http://schemas.microsoft.com/office/drawing/2014/main" id="{EDE872FD-8580-B84C-A229-EDB007105EF3}"/>
              </a:ext>
            </a:extLst>
          </p:cNvPr>
          <p:cNvSpPr txBox="1"/>
          <p:nvPr/>
        </p:nvSpPr>
        <p:spPr>
          <a:xfrm>
            <a:off x="1" y="2385620"/>
            <a:ext cx="8497248" cy="2554545"/>
          </a:xfrm>
          <a:prstGeom prst="rect">
            <a:avLst/>
          </a:prstGeom>
          <a:noFill/>
        </p:spPr>
        <p:txBody>
          <a:bodyPr wrap="square" rtlCol="0">
            <a:spAutoFit/>
          </a:bodyPr>
          <a:lstStyle/>
          <a:p>
            <a:r>
              <a:rPr lang="en" altLang="zh-CN" sz="3200" dirty="0"/>
              <a:t>The typical framing of a Reinforcement Learning (RL) scenario: an agent takes actions in an environment, which is interpreted into a reward and a representation of the state, which are fed back into the agent.</a:t>
            </a:r>
            <a:endParaRPr kumimoji="1" lang="zh-CN" altLang="en-US" sz="3200" dirty="0"/>
          </a:p>
        </p:txBody>
      </p:sp>
    </p:spTree>
    <p:extLst>
      <p:ext uri="{BB962C8B-B14F-4D97-AF65-F5344CB8AC3E}">
        <p14:creationId xmlns:p14="http://schemas.microsoft.com/office/powerpoint/2010/main" val="1021848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C037E-E63D-BB42-9515-EFE04E4E870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B86F74A-16E0-124A-B8B7-B1ECE5E3EF4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721CBAD-9C58-FA48-B56B-924AD08EF72E}"/>
              </a:ext>
            </a:extLst>
          </p:cNvPr>
          <p:cNvPicPr>
            <a:picLocks noChangeAspect="1"/>
          </p:cNvPicPr>
          <p:nvPr/>
        </p:nvPicPr>
        <p:blipFill>
          <a:blip r:embed="rId2"/>
          <a:stretch>
            <a:fillRect/>
          </a:stretch>
        </p:blipFill>
        <p:spPr>
          <a:xfrm>
            <a:off x="230605" y="0"/>
            <a:ext cx="11730789" cy="6858000"/>
          </a:xfrm>
          <a:prstGeom prst="rect">
            <a:avLst/>
          </a:prstGeom>
        </p:spPr>
      </p:pic>
    </p:spTree>
    <p:extLst>
      <p:ext uri="{BB962C8B-B14F-4D97-AF65-F5344CB8AC3E}">
        <p14:creationId xmlns:p14="http://schemas.microsoft.com/office/powerpoint/2010/main" val="3656347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5722AE-3A8F-6A46-931E-E7C07EE56D91}"/>
              </a:ext>
            </a:extLst>
          </p:cNvPr>
          <p:cNvSpPr>
            <a:spLocks noGrp="1"/>
          </p:cNvSpPr>
          <p:nvPr>
            <p:ph type="title"/>
          </p:nvPr>
        </p:nvSpPr>
        <p:spPr>
          <a:xfrm>
            <a:off x="0" y="146760"/>
            <a:ext cx="12192000" cy="644809"/>
          </a:xfrm>
        </p:spPr>
        <p:txBody>
          <a:bodyPr>
            <a:noAutofit/>
          </a:bodyPr>
          <a:lstStyle/>
          <a:p>
            <a:r>
              <a:rPr lang="en-US" altLang="zh-CN" sz="2800" b="1" dirty="0"/>
              <a:t>Model-Free and Model-Based Reinforcement Learning</a:t>
            </a:r>
            <a:endParaRPr kumimoji="1" lang="zh-CN" altLang="en-US" sz="2800" dirty="0"/>
          </a:p>
        </p:txBody>
      </p:sp>
      <p:sp>
        <p:nvSpPr>
          <p:cNvPr id="3" name="内容占位符 2">
            <a:extLst>
              <a:ext uri="{FF2B5EF4-FFF2-40B4-BE49-F238E27FC236}">
                <a16:creationId xmlns:a16="http://schemas.microsoft.com/office/drawing/2014/main" id="{9F2057A1-B078-8445-936E-A02656A89D47}"/>
              </a:ext>
            </a:extLst>
          </p:cNvPr>
          <p:cNvSpPr>
            <a:spLocks noGrp="1"/>
          </p:cNvSpPr>
          <p:nvPr>
            <p:ph idx="1"/>
          </p:nvPr>
        </p:nvSpPr>
        <p:spPr>
          <a:xfrm>
            <a:off x="0" y="1009933"/>
            <a:ext cx="11353800" cy="5336275"/>
          </a:xfrm>
        </p:spPr>
        <p:txBody>
          <a:bodyPr>
            <a:normAutofit fontScale="92500" lnSpcReduction="20000"/>
          </a:bodyPr>
          <a:lstStyle/>
          <a:p>
            <a:pPr>
              <a:lnSpc>
                <a:spcPct val="120000"/>
              </a:lnSpc>
            </a:pPr>
            <a:r>
              <a:rPr lang="en" altLang="zh-CN" dirty="0"/>
              <a:t>In </a:t>
            </a:r>
            <a:r>
              <a:rPr lang="en" altLang="zh-CN" b="1" dirty="0"/>
              <a:t>Model-Free Reinforcement Learning</a:t>
            </a:r>
            <a:r>
              <a:rPr lang="en" altLang="zh-CN" dirty="0"/>
              <a:t> (for example Q-learning), we do not learn a model of the world. We do not explicitly learn transition probabilities or reward functions. We only try to learn the Q-values of actions, or only learn the policy. Essentially, we just learn the mapping from states to actions, maybe modelling how much we're expecting to get in the long run. </a:t>
            </a:r>
            <a:r>
              <a:rPr lang="en" altLang="zh-CN" b="1" dirty="0"/>
              <a:t>The algorithm learns directly when to take what action.</a:t>
            </a:r>
            <a:endParaRPr lang="en" altLang="zh-CN" dirty="0"/>
          </a:p>
          <a:p>
            <a:pPr>
              <a:lnSpc>
                <a:spcPct val="120000"/>
              </a:lnSpc>
            </a:pPr>
            <a:r>
              <a:rPr lang="en" altLang="zh-CN" dirty="0"/>
              <a:t>In </a:t>
            </a:r>
            <a:r>
              <a:rPr lang="en" altLang="zh-CN" b="1" dirty="0"/>
              <a:t>Model-Based Reinforcement Learning</a:t>
            </a:r>
            <a:r>
              <a:rPr lang="en" altLang="zh-CN" dirty="0"/>
              <a:t>, you keep track of the transition probabilities and the reward function. These are typically learned as parametrized models. </a:t>
            </a:r>
            <a:r>
              <a:rPr lang="en" altLang="zh-CN" b="1" dirty="0"/>
              <a:t>The models learn what the effect is going to be of taking an particular action in a particular state.</a:t>
            </a:r>
            <a:r>
              <a:rPr lang="en" altLang="zh-CN" dirty="0"/>
              <a:t> This results in an estimated Markov Decision Process which can then be either solved exactly or approximately, depending on the setting and what is feasible.</a:t>
            </a:r>
          </a:p>
          <a:p>
            <a:endParaRPr kumimoji="1" lang="zh-CN" altLang="en-US" dirty="0"/>
          </a:p>
        </p:txBody>
      </p:sp>
    </p:spTree>
    <p:extLst>
      <p:ext uri="{BB962C8B-B14F-4D97-AF65-F5344CB8AC3E}">
        <p14:creationId xmlns:p14="http://schemas.microsoft.com/office/powerpoint/2010/main" val="4018110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2A8ED6-495A-DB4C-AFCE-1111087FDC5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B2AB73C-5346-074A-8739-32F0D6DF79E3}"/>
              </a:ext>
            </a:extLst>
          </p:cNvPr>
          <p:cNvSpPr>
            <a:spLocks noGrp="1"/>
          </p:cNvSpPr>
          <p:nvPr>
            <p:ph idx="1"/>
          </p:nvPr>
        </p:nvSpPr>
        <p:spPr>
          <a:xfrm>
            <a:off x="0" y="1825625"/>
            <a:ext cx="5852160" cy="4351338"/>
          </a:xfrm>
        </p:spPr>
        <p:txBody>
          <a:bodyPr>
            <a:normAutofit fontScale="92500"/>
          </a:bodyPr>
          <a:lstStyle/>
          <a:p>
            <a:pPr>
              <a:lnSpc>
                <a:spcPct val="120000"/>
              </a:lnSpc>
            </a:pPr>
            <a:r>
              <a:rPr lang="en" altLang="zh-CN" sz="2400" dirty="0"/>
              <a:t>Assume</a:t>
            </a:r>
            <a:r>
              <a:rPr lang="en" altLang="zh-CN" sz="2400" b="1" dirty="0"/>
              <a:t> </a:t>
            </a:r>
            <a:r>
              <a:rPr lang="en" altLang="zh-CN" sz="2400" dirty="0"/>
              <a:t>the task of deciding which route to take on the way home from work on a Friday evening. In model-based computation, you search through </a:t>
            </a:r>
            <a:r>
              <a:rPr lang="en" altLang="zh-CN" sz="2400" dirty="0">
                <a:solidFill>
                  <a:srgbClr val="FF0000"/>
                </a:solidFill>
              </a:rPr>
              <a:t>a previously learned model</a:t>
            </a:r>
            <a:r>
              <a:rPr lang="en" altLang="zh-CN" sz="2400" dirty="0"/>
              <a:t> (i.e. you have a map and you follow each route based on the model) whereas in model-free computation you simply act based on </a:t>
            </a:r>
            <a:r>
              <a:rPr lang="en" altLang="zh-CN" sz="2400" dirty="0">
                <a:solidFill>
                  <a:srgbClr val="FF0000"/>
                </a:solidFill>
              </a:rPr>
              <a:t>an experience that suggests avoiding the freeway would typically get you home faster.</a:t>
            </a:r>
            <a:endParaRPr kumimoji="1" lang="zh-CN" altLang="en-US" sz="2400" dirty="0">
              <a:solidFill>
                <a:srgbClr val="FF0000"/>
              </a:solidFill>
            </a:endParaRPr>
          </a:p>
        </p:txBody>
      </p:sp>
      <p:pic>
        <p:nvPicPr>
          <p:cNvPr id="4" name="图片 3">
            <a:extLst>
              <a:ext uri="{FF2B5EF4-FFF2-40B4-BE49-F238E27FC236}">
                <a16:creationId xmlns:a16="http://schemas.microsoft.com/office/drawing/2014/main" id="{31F38CD5-F1C4-9540-87F0-2FB69F795950}"/>
              </a:ext>
            </a:extLst>
          </p:cNvPr>
          <p:cNvPicPr>
            <a:picLocks noChangeAspect="1"/>
          </p:cNvPicPr>
          <p:nvPr/>
        </p:nvPicPr>
        <p:blipFill>
          <a:blip r:embed="rId3"/>
          <a:stretch>
            <a:fillRect/>
          </a:stretch>
        </p:blipFill>
        <p:spPr>
          <a:xfrm>
            <a:off x="5974989" y="689085"/>
            <a:ext cx="6086901" cy="5803790"/>
          </a:xfrm>
          <a:prstGeom prst="rect">
            <a:avLst/>
          </a:prstGeom>
        </p:spPr>
      </p:pic>
    </p:spTree>
    <p:extLst>
      <p:ext uri="{BB962C8B-B14F-4D97-AF65-F5344CB8AC3E}">
        <p14:creationId xmlns:p14="http://schemas.microsoft.com/office/powerpoint/2010/main" val="3141703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9B193C-5166-1C41-B399-D2806CE00271}"/>
              </a:ext>
            </a:extLst>
          </p:cNvPr>
          <p:cNvSpPr>
            <a:spLocks noGrp="1"/>
          </p:cNvSpPr>
          <p:nvPr>
            <p:ph type="title"/>
          </p:nvPr>
        </p:nvSpPr>
        <p:spPr/>
        <p:txBody>
          <a:bodyPr/>
          <a:lstStyle/>
          <a:p>
            <a:endParaRPr kumimoji="1" lang="zh-CN" altLang="en-US"/>
          </a:p>
        </p:txBody>
      </p:sp>
      <p:sp>
        <p:nvSpPr>
          <p:cNvPr id="7" name="内容占位符 6">
            <a:extLst>
              <a:ext uri="{FF2B5EF4-FFF2-40B4-BE49-F238E27FC236}">
                <a16:creationId xmlns:a16="http://schemas.microsoft.com/office/drawing/2014/main" id="{7185A985-B467-1346-A284-5F9BDEC65112}"/>
              </a:ext>
            </a:extLst>
          </p:cNvPr>
          <p:cNvSpPr>
            <a:spLocks noGrp="1"/>
          </p:cNvSpPr>
          <p:nvPr>
            <p:ph idx="1"/>
          </p:nvPr>
        </p:nvSpPr>
        <p:spPr/>
        <p:txBody>
          <a:bodyPr/>
          <a:lstStyle/>
          <a:p>
            <a:endParaRPr lang="zh-CN" altLang="en-US"/>
          </a:p>
        </p:txBody>
      </p:sp>
      <p:pic>
        <p:nvPicPr>
          <p:cNvPr id="15" name="图片 14">
            <a:extLst>
              <a:ext uri="{FF2B5EF4-FFF2-40B4-BE49-F238E27FC236}">
                <a16:creationId xmlns:a16="http://schemas.microsoft.com/office/drawing/2014/main" id="{67523774-1EB7-D54E-819B-C94300F33522}"/>
              </a:ext>
            </a:extLst>
          </p:cNvPr>
          <p:cNvPicPr>
            <a:picLocks noChangeAspect="1"/>
          </p:cNvPicPr>
          <p:nvPr/>
        </p:nvPicPr>
        <p:blipFill>
          <a:blip r:embed="rId2"/>
          <a:stretch>
            <a:fillRect/>
          </a:stretch>
        </p:blipFill>
        <p:spPr>
          <a:xfrm>
            <a:off x="2082800" y="781050"/>
            <a:ext cx="8026400" cy="5295900"/>
          </a:xfrm>
          <a:prstGeom prst="rect">
            <a:avLst/>
          </a:prstGeom>
        </p:spPr>
      </p:pic>
    </p:spTree>
    <p:extLst>
      <p:ext uri="{BB962C8B-B14F-4D97-AF65-F5344CB8AC3E}">
        <p14:creationId xmlns:p14="http://schemas.microsoft.com/office/powerpoint/2010/main" val="577956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8F986-E7AA-A349-AAB7-5035197638DB}"/>
              </a:ext>
            </a:extLst>
          </p:cNvPr>
          <p:cNvSpPr>
            <a:spLocks noGrp="1"/>
          </p:cNvSpPr>
          <p:nvPr>
            <p:ph type="title"/>
          </p:nvPr>
        </p:nvSpPr>
        <p:spPr/>
        <p:txBody>
          <a:bodyPr/>
          <a:lstStyle/>
          <a:p>
            <a:r>
              <a:rPr kumimoji="1" lang="en-US" altLang="zh-CN" dirty="0"/>
              <a:t>Class</a:t>
            </a:r>
            <a:r>
              <a:rPr kumimoji="1" lang="zh-CN" altLang="en-US" dirty="0"/>
              <a:t> </a:t>
            </a:r>
            <a:r>
              <a:rPr kumimoji="1" lang="en-US" altLang="zh-CN" dirty="0"/>
              <a:t>feedback</a:t>
            </a:r>
            <a:endParaRPr kumimoji="1" lang="zh-CN" altLang="en-US" dirty="0"/>
          </a:p>
        </p:txBody>
      </p:sp>
      <p:pic>
        <p:nvPicPr>
          <p:cNvPr id="5" name="图片 4">
            <a:extLst>
              <a:ext uri="{FF2B5EF4-FFF2-40B4-BE49-F238E27FC236}">
                <a16:creationId xmlns:a16="http://schemas.microsoft.com/office/drawing/2014/main" id="{895B2C12-B5A8-464D-9DB3-1CFE023CA82B}"/>
              </a:ext>
            </a:extLst>
          </p:cNvPr>
          <p:cNvPicPr>
            <a:picLocks noChangeAspect="1"/>
          </p:cNvPicPr>
          <p:nvPr/>
        </p:nvPicPr>
        <p:blipFill>
          <a:blip r:embed="rId2"/>
          <a:stretch>
            <a:fillRect/>
          </a:stretch>
        </p:blipFill>
        <p:spPr>
          <a:xfrm>
            <a:off x="4386285" y="1690688"/>
            <a:ext cx="3419429" cy="3722607"/>
          </a:xfrm>
          <a:prstGeom prst="rect">
            <a:avLst/>
          </a:prstGeom>
        </p:spPr>
      </p:pic>
    </p:spTree>
    <p:extLst>
      <p:ext uri="{BB962C8B-B14F-4D97-AF65-F5344CB8AC3E}">
        <p14:creationId xmlns:p14="http://schemas.microsoft.com/office/powerpoint/2010/main" val="681149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B30929-AAE9-634C-9EDF-6EC89BBD431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02C82A9-9BCE-FB4B-A595-18FE3B4B525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5229E14-CA77-A246-A3AA-AA61046490F3}"/>
              </a:ext>
            </a:extLst>
          </p:cNvPr>
          <p:cNvPicPr>
            <a:picLocks noChangeAspect="1"/>
          </p:cNvPicPr>
          <p:nvPr/>
        </p:nvPicPr>
        <p:blipFill>
          <a:blip r:embed="rId3"/>
          <a:stretch>
            <a:fillRect/>
          </a:stretch>
        </p:blipFill>
        <p:spPr>
          <a:xfrm>
            <a:off x="0" y="266413"/>
            <a:ext cx="12192000" cy="6325173"/>
          </a:xfrm>
          <a:prstGeom prst="rect">
            <a:avLst/>
          </a:prstGeom>
        </p:spPr>
      </p:pic>
    </p:spTree>
    <p:extLst>
      <p:ext uri="{BB962C8B-B14F-4D97-AF65-F5344CB8AC3E}">
        <p14:creationId xmlns:p14="http://schemas.microsoft.com/office/powerpoint/2010/main" val="1994273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208BE8-ADC7-1043-8AB8-924CAE63F30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34C6097-35FF-A644-A233-D550FD3F37D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534353A-D115-E54A-A93E-B805FC3C1A1A}"/>
              </a:ext>
            </a:extLst>
          </p:cNvPr>
          <p:cNvPicPr>
            <a:picLocks noChangeAspect="1"/>
          </p:cNvPicPr>
          <p:nvPr/>
        </p:nvPicPr>
        <p:blipFill>
          <a:blip r:embed="rId3"/>
          <a:stretch>
            <a:fillRect/>
          </a:stretch>
        </p:blipFill>
        <p:spPr>
          <a:xfrm>
            <a:off x="18112" y="0"/>
            <a:ext cx="12155776" cy="6858000"/>
          </a:xfrm>
          <a:prstGeom prst="rect">
            <a:avLst/>
          </a:prstGeom>
        </p:spPr>
      </p:pic>
    </p:spTree>
    <p:extLst>
      <p:ext uri="{BB962C8B-B14F-4D97-AF65-F5344CB8AC3E}">
        <p14:creationId xmlns:p14="http://schemas.microsoft.com/office/powerpoint/2010/main" val="449210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1BFD53-43EE-834E-87DA-394B7D00F59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4573546-70EB-3B47-BF0B-9717DC1DD06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0B7D722-7DD4-3342-8EDC-A8E424A8CD81}"/>
              </a:ext>
            </a:extLst>
          </p:cNvPr>
          <p:cNvPicPr>
            <a:picLocks noChangeAspect="1"/>
          </p:cNvPicPr>
          <p:nvPr/>
        </p:nvPicPr>
        <p:blipFill>
          <a:blip r:embed="rId2"/>
          <a:stretch>
            <a:fillRect/>
          </a:stretch>
        </p:blipFill>
        <p:spPr>
          <a:xfrm>
            <a:off x="346746" y="0"/>
            <a:ext cx="11498508" cy="6858000"/>
          </a:xfrm>
          <a:prstGeom prst="rect">
            <a:avLst/>
          </a:prstGeom>
        </p:spPr>
      </p:pic>
    </p:spTree>
    <p:extLst>
      <p:ext uri="{BB962C8B-B14F-4D97-AF65-F5344CB8AC3E}">
        <p14:creationId xmlns:p14="http://schemas.microsoft.com/office/powerpoint/2010/main" val="3890400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DE15F5-BA61-664B-8E2E-EB11A54D12F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B6EDA63-34C5-AC4C-A08D-7753B798E1B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2CA28E8-AB16-1244-A53F-055486DC25E9}"/>
              </a:ext>
            </a:extLst>
          </p:cNvPr>
          <p:cNvPicPr>
            <a:picLocks noChangeAspect="1"/>
          </p:cNvPicPr>
          <p:nvPr/>
        </p:nvPicPr>
        <p:blipFill>
          <a:blip r:embed="rId2"/>
          <a:stretch>
            <a:fillRect/>
          </a:stretch>
        </p:blipFill>
        <p:spPr>
          <a:xfrm>
            <a:off x="1020401" y="0"/>
            <a:ext cx="10151198" cy="6858000"/>
          </a:xfrm>
          <a:prstGeom prst="rect">
            <a:avLst/>
          </a:prstGeom>
        </p:spPr>
      </p:pic>
    </p:spTree>
    <p:extLst>
      <p:ext uri="{BB962C8B-B14F-4D97-AF65-F5344CB8AC3E}">
        <p14:creationId xmlns:p14="http://schemas.microsoft.com/office/powerpoint/2010/main" val="1341786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7400F7-8D64-B54A-B29B-A92D7A721D84}"/>
              </a:ext>
            </a:extLst>
          </p:cNvPr>
          <p:cNvSpPr>
            <a:spLocks noGrp="1"/>
          </p:cNvSpPr>
          <p:nvPr>
            <p:ph type="title"/>
          </p:nvPr>
        </p:nvSpPr>
        <p:spPr/>
        <p:txBody>
          <a:bodyPr/>
          <a:lstStyle/>
          <a:p>
            <a:r>
              <a:rPr lang="en" altLang="zh-CN" dirty="0"/>
              <a:t>Why do we need learning? </a:t>
            </a:r>
            <a:endParaRPr kumimoji="1" lang="zh-CN" altLang="en-US" dirty="0"/>
          </a:p>
        </p:txBody>
      </p:sp>
      <p:sp>
        <p:nvSpPr>
          <p:cNvPr id="3" name="内容占位符 2">
            <a:extLst>
              <a:ext uri="{FF2B5EF4-FFF2-40B4-BE49-F238E27FC236}">
                <a16:creationId xmlns:a16="http://schemas.microsoft.com/office/drawing/2014/main" id="{A3CC4911-FE7C-454B-9D24-37A80F9AAECB}"/>
              </a:ext>
            </a:extLst>
          </p:cNvPr>
          <p:cNvSpPr>
            <a:spLocks noGrp="1"/>
          </p:cNvSpPr>
          <p:nvPr>
            <p:ph idx="1"/>
          </p:nvPr>
        </p:nvSpPr>
        <p:spPr/>
        <p:txBody>
          <a:bodyPr/>
          <a:lstStyle/>
          <a:p>
            <a:r>
              <a:rPr lang="en-US" altLang="zh-CN" dirty="0"/>
              <a:t>Development</a:t>
            </a:r>
          </a:p>
          <a:p>
            <a:r>
              <a:rPr lang="en-US" altLang="zh-CN" dirty="0"/>
              <a:t>Non-stationarity environments </a:t>
            </a:r>
          </a:p>
          <a:p>
            <a:r>
              <a:rPr lang="en-US" altLang="zh-CN" dirty="0"/>
              <a:t>Social interactions</a:t>
            </a:r>
          </a:p>
          <a:p>
            <a:r>
              <a:rPr lang="en-US" altLang="zh-CN" dirty="0"/>
              <a:t>Efficiency </a:t>
            </a:r>
          </a:p>
        </p:txBody>
      </p:sp>
    </p:spTree>
    <p:extLst>
      <p:ext uri="{BB962C8B-B14F-4D97-AF65-F5344CB8AC3E}">
        <p14:creationId xmlns:p14="http://schemas.microsoft.com/office/powerpoint/2010/main" val="3348424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F43DD9-86F2-1E42-9826-C2F6AF1DE9F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3504B18-8DC8-9D4B-A2A8-8775E0583E2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4EB46DF-B1F3-2040-AB07-7C766EE949CC}"/>
              </a:ext>
            </a:extLst>
          </p:cNvPr>
          <p:cNvPicPr>
            <a:picLocks noChangeAspect="1"/>
          </p:cNvPicPr>
          <p:nvPr/>
        </p:nvPicPr>
        <p:blipFill>
          <a:blip r:embed="rId2"/>
          <a:stretch>
            <a:fillRect/>
          </a:stretch>
        </p:blipFill>
        <p:spPr>
          <a:xfrm>
            <a:off x="0" y="243523"/>
            <a:ext cx="12192000" cy="5933440"/>
          </a:xfrm>
          <a:prstGeom prst="rect">
            <a:avLst/>
          </a:prstGeom>
        </p:spPr>
      </p:pic>
    </p:spTree>
    <p:extLst>
      <p:ext uri="{BB962C8B-B14F-4D97-AF65-F5344CB8AC3E}">
        <p14:creationId xmlns:p14="http://schemas.microsoft.com/office/powerpoint/2010/main" val="1361962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848B6-E446-2445-B8C5-F737C9A62D4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1B2E86F-D29F-EB40-8E9B-4733BEDCDA4C}"/>
              </a:ext>
            </a:extLst>
          </p:cNvPr>
          <p:cNvSpPr>
            <a:spLocks noGrp="1"/>
          </p:cNvSpPr>
          <p:nvPr>
            <p:ph idx="1"/>
          </p:nvPr>
        </p:nvSpPr>
        <p:spPr>
          <a:xfrm>
            <a:off x="838200" y="2975449"/>
            <a:ext cx="10515600" cy="453551"/>
          </a:xfrm>
        </p:spPr>
        <p:txBody>
          <a:bodyPr>
            <a:normAutofit lnSpcReduction="10000"/>
          </a:bodyPr>
          <a:lstStyle/>
          <a:p>
            <a:pPr marL="0" indent="0">
              <a:buNone/>
            </a:pPr>
            <a:r>
              <a:rPr lang="en" altLang="zh-CN" dirty="0"/>
              <a:t>All of these are assumptions are wrong... </a:t>
            </a:r>
          </a:p>
        </p:txBody>
      </p:sp>
    </p:spTree>
    <p:extLst>
      <p:ext uri="{BB962C8B-B14F-4D97-AF65-F5344CB8AC3E}">
        <p14:creationId xmlns:p14="http://schemas.microsoft.com/office/powerpoint/2010/main" val="861634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D145F-38F0-324A-AB70-5E403D6126DB}"/>
              </a:ext>
            </a:extLst>
          </p:cNvPr>
          <p:cNvSpPr>
            <a:spLocks noGrp="1"/>
          </p:cNvSpPr>
          <p:nvPr>
            <p:ph type="title"/>
          </p:nvPr>
        </p:nvSpPr>
        <p:spPr/>
        <p:txBody>
          <a:bodyPr/>
          <a:lstStyle/>
          <a:p>
            <a:r>
              <a:rPr lang="en-US" altLang="zh-CN" dirty="0"/>
              <a:t>Reinforcement Learning </a:t>
            </a:r>
            <a:endParaRPr kumimoji="1" lang="zh-CN" altLang="en-US" dirty="0"/>
          </a:p>
        </p:txBody>
      </p:sp>
      <p:sp>
        <p:nvSpPr>
          <p:cNvPr id="3" name="内容占位符 2">
            <a:extLst>
              <a:ext uri="{FF2B5EF4-FFF2-40B4-BE49-F238E27FC236}">
                <a16:creationId xmlns:a16="http://schemas.microsoft.com/office/drawing/2014/main" id="{1ED6C932-F71F-7D42-B1A3-4A763AB87514}"/>
              </a:ext>
            </a:extLst>
          </p:cNvPr>
          <p:cNvSpPr>
            <a:spLocks noGrp="1"/>
          </p:cNvSpPr>
          <p:nvPr>
            <p:ph idx="1"/>
          </p:nvPr>
        </p:nvSpPr>
        <p:spPr>
          <a:xfrm>
            <a:off x="0" y="1825625"/>
            <a:ext cx="12192000" cy="4351338"/>
          </a:xfrm>
        </p:spPr>
        <p:txBody>
          <a:bodyPr>
            <a:normAutofit/>
          </a:bodyPr>
          <a:lstStyle/>
          <a:p>
            <a:r>
              <a:rPr lang="en" altLang="zh-CN" sz="3200" dirty="0"/>
              <a:t>Markov Decision Problem</a:t>
            </a:r>
            <a:br>
              <a:rPr lang="en" altLang="zh-CN" sz="3200" dirty="0"/>
            </a:br>
            <a:r>
              <a:rPr lang="en" altLang="zh-CN" sz="3200" dirty="0"/>
              <a:t>state transition function - can be learned and is a</a:t>
            </a:r>
            <a:r>
              <a:rPr lang="zh-CN" altLang="en-US" sz="3200" dirty="0"/>
              <a:t> </a:t>
            </a:r>
            <a:r>
              <a:rPr lang="en" altLang="zh-CN" sz="3200" dirty="0"/>
              <a:t>‘model’ of the world value function - given a policy describes the expected reward</a:t>
            </a:r>
            <a:br>
              <a:rPr lang="en" altLang="zh-CN" sz="3200" dirty="0"/>
            </a:br>
            <a:r>
              <a:rPr lang="en" altLang="zh-CN" sz="3200" dirty="0"/>
              <a:t>policy - determines actions in states (optionally given a value function) </a:t>
            </a:r>
          </a:p>
          <a:p>
            <a:r>
              <a:rPr lang="en" altLang="zh-CN" sz="3200" dirty="0"/>
              <a:t>Solvable with a Bellman Equation (1957) </a:t>
            </a:r>
          </a:p>
        </p:txBody>
      </p:sp>
    </p:spTree>
    <p:extLst>
      <p:ext uri="{BB962C8B-B14F-4D97-AF65-F5344CB8AC3E}">
        <p14:creationId xmlns:p14="http://schemas.microsoft.com/office/powerpoint/2010/main" val="1171239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D1C13D-3893-3048-B779-049DDCF2ACBC}"/>
              </a:ext>
            </a:extLst>
          </p:cNvPr>
          <p:cNvSpPr>
            <a:spLocks noGrp="1"/>
          </p:cNvSpPr>
          <p:nvPr>
            <p:ph type="title"/>
          </p:nvPr>
        </p:nvSpPr>
        <p:spPr/>
        <p:txBody>
          <a:bodyPr/>
          <a:lstStyle/>
          <a:p>
            <a:r>
              <a:rPr kumimoji="1" lang="en-US" altLang="zh-CN" dirty="0"/>
              <a:t>Some distinctions </a:t>
            </a:r>
            <a:endParaRPr kumimoji="1" lang="zh-CN" altLang="en-US" dirty="0"/>
          </a:p>
        </p:txBody>
      </p:sp>
      <p:sp>
        <p:nvSpPr>
          <p:cNvPr id="3" name="内容占位符 2">
            <a:extLst>
              <a:ext uri="{FF2B5EF4-FFF2-40B4-BE49-F238E27FC236}">
                <a16:creationId xmlns:a16="http://schemas.microsoft.com/office/drawing/2014/main" id="{542C5109-356B-894D-A7B1-E41F78D71332}"/>
              </a:ext>
            </a:extLst>
          </p:cNvPr>
          <p:cNvSpPr>
            <a:spLocks noGrp="1"/>
          </p:cNvSpPr>
          <p:nvPr>
            <p:ph idx="1"/>
          </p:nvPr>
        </p:nvSpPr>
        <p:spPr/>
        <p:txBody>
          <a:bodyPr/>
          <a:lstStyle/>
          <a:p>
            <a:r>
              <a:rPr lang="en" altLang="zh-CN" dirty="0"/>
              <a:t>Learning sub-fields can be distinguished by type of feedback </a:t>
            </a:r>
          </a:p>
          <a:p>
            <a:r>
              <a:rPr lang="en" altLang="zh-CN" dirty="0"/>
              <a:t>Supervised learning: agent is told correct answer</a:t>
            </a:r>
          </a:p>
          <a:p>
            <a:r>
              <a:rPr lang="en" altLang="zh-CN" dirty="0"/>
              <a:t>Unsupervised learning: correct answers not given </a:t>
            </a:r>
          </a:p>
          <a:p>
            <a:r>
              <a:rPr lang="en" altLang="zh-CN" dirty="0"/>
              <a:t>Reinforcement learning: (occasional) ‘reward’ signal </a:t>
            </a:r>
          </a:p>
        </p:txBody>
      </p:sp>
    </p:spTree>
    <p:extLst>
      <p:ext uri="{BB962C8B-B14F-4D97-AF65-F5344CB8AC3E}">
        <p14:creationId xmlns:p14="http://schemas.microsoft.com/office/powerpoint/2010/main" val="28436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A102B6-B513-9947-8BF3-EB18B380B769}"/>
              </a:ext>
            </a:extLst>
          </p:cNvPr>
          <p:cNvSpPr>
            <a:spLocks noGrp="1"/>
          </p:cNvSpPr>
          <p:nvPr>
            <p:ph type="title"/>
          </p:nvPr>
        </p:nvSpPr>
        <p:spPr/>
        <p:txBody>
          <a:bodyPr/>
          <a:lstStyle/>
          <a:p>
            <a:endParaRPr kumimoji="1" lang="zh-CN" altLang="en-US"/>
          </a:p>
        </p:txBody>
      </p:sp>
      <p:pic>
        <p:nvPicPr>
          <p:cNvPr id="4" name="图片 3">
            <a:extLst>
              <a:ext uri="{FF2B5EF4-FFF2-40B4-BE49-F238E27FC236}">
                <a16:creationId xmlns:a16="http://schemas.microsoft.com/office/drawing/2014/main" id="{62E80BF9-273E-2E45-A1D6-96C0CCCFDBD4}"/>
              </a:ext>
            </a:extLst>
          </p:cNvPr>
          <p:cNvPicPr>
            <a:picLocks noChangeAspect="1"/>
          </p:cNvPicPr>
          <p:nvPr/>
        </p:nvPicPr>
        <p:blipFill>
          <a:blip r:embed="rId3"/>
          <a:stretch>
            <a:fillRect/>
          </a:stretch>
        </p:blipFill>
        <p:spPr>
          <a:xfrm>
            <a:off x="1783193" y="283085"/>
            <a:ext cx="9643672" cy="6078544"/>
          </a:xfrm>
          <a:prstGeom prst="rect">
            <a:avLst/>
          </a:prstGeom>
        </p:spPr>
      </p:pic>
      <p:sp>
        <p:nvSpPr>
          <p:cNvPr id="5" name="矩形 4">
            <a:extLst>
              <a:ext uri="{FF2B5EF4-FFF2-40B4-BE49-F238E27FC236}">
                <a16:creationId xmlns:a16="http://schemas.microsoft.com/office/drawing/2014/main" id="{6B73C883-A043-C641-86CC-40803A4570A6}"/>
              </a:ext>
            </a:extLst>
          </p:cNvPr>
          <p:cNvSpPr/>
          <p:nvPr/>
        </p:nvSpPr>
        <p:spPr>
          <a:xfrm>
            <a:off x="8973799" y="6229796"/>
            <a:ext cx="1435008" cy="369332"/>
          </a:xfrm>
          <a:prstGeom prst="rect">
            <a:avLst/>
          </a:prstGeom>
        </p:spPr>
        <p:txBody>
          <a:bodyPr wrap="none">
            <a:spAutoFit/>
          </a:bodyPr>
          <a:lstStyle/>
          <a:p>
            <a:r>
              <a:rPr lang="en-US" altLang="zh-CN" dirty="0"/>
              <a:t>(</a:t>
            </a:r>
            <a:r>
              <a:rPr lang="en-US" altLang="zh-CN" dirty="0" err="1"/>
              <a:t>Doya</a:t>
            </a:r>
            <a:r>
              <a:rPr lang="en-US" altLang="zh-CN" dirty="0"/>
              <a:t>, 2000)</a:t>
            </a:r>
            <a:endParaRPr lang="zh-CN" altLang="en-US" dirty="0"/>
          </a:p>
        </p:txBody>
      </p:sp>
      <p:sp>
        <p:nvSpPr>
          <p:cNvPr id="7" name="内容占位符 6">
            <a:extLst>
              <a:ext uri="{FF2B5EF4-FFF2-40B4-BE49-F238E27FC236}">
                <a16:creationId xmlns:a16="http://schemas.microsoft.com/office/drawing/2014/main" id="{C6108B05-ADD8-C84D-AA79-DEC96C78C545}"/>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33442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96CE35-EFEA-C148-ABBE-589C8424FE0B}"/>
              </a:ext>
            </a:extLst>
          </p:cNvPr>
          <p:cNvSpPr>
            <a:spLocks noGrp="1"/>
          </p:cNvSpPr>
          <p:nvPr>
            <p:ph type="title"/>
          </p:nvPr>
        </p:nvSpPr>
        <p:spPr/>
        <p:txBody>
          <a:bodyPr/>
          <a:lstStyle/>
          <a:p>
            <a:r>
              <a:rPr kumimoji="1" lang="en-US" altLang="zh-CN" dirty="0"/>
              <a:t>What is reinforcement learning? </a:t>
            </a:r>
            <a:endParaRPr kumimoji="1" lang="zh-CN" altLang="en-US" dirty="0"/>
          </a:p>
        </p:txBody>
      </p:sp>
      <p:sp>
        <p:nvSpPr>
          <p:cNvPr id="3" name="内容占位符 2">
            <a:extLst>
              <a:ext uri="{FF2B5EF4-FFF2-40B4-BE49-F238E27FC236}">
                <a16:creationId xmlns:a16="http://schemas.microsoft.com/office/drawing/2014/main" id="{3EF412B5-A14D-C74D-84BC-77402F59583C}"/>
              </a:ext>
            </a:extLst>
          </p:cNvPr>
          <p:cNvSpPr>
            <a:spLocks noGrp="1"/>
          </p:cNvSpPr>
          <p:nvPr>
            <p:ph idx="1"/>
          </p:nvPr>
        </p:nvSpPr>
        <p:spPr/>
        <p:txBody>
          <a:bodyPr>
            <a:normAutofit fontScale="92500" lnSpcReduction="10000"/>
          </a:bodyPr>
          <a:lstStyle/>
          <a:p>
            <a:r>
              <a:rPr lang="en" altLang="zh-CN" i="1" dirty="0"/>
              <a:t>Reinforcement learning is defined not by characterizing learning methods, but by characterizing a learning </a:t>
            </a:r>
            <a:r>
              <a:rPr lang="en" altLang="zh-CN" b="1" i="1" dirty="0"/>
              <a:t>problem</a:t>
            </a:r>
            <a:r>
              <a:rPr lang="en" altLang="zh-CN" i="1" dirty="0"/>
              <a:t>. Any method that is well suited to solving that problem, we consider to be a reinforcement learning method... the idea is to capture the most important aspects of the real problem facing a learning agent interacting with its environment to achieve a goal. Clearly, such an agent must be able to sense the state of the environment to some extent and must be able to take actions that affect the state. The agent also must have a goal or goals relating to the state of the environment. The formulation is intended to include just these three aspects--sensation, action, and goal-- in their simplest possible forms without trivializing any of them. </a:t>
            </a:r>
            <a:endParaRPr lang="en" altLang="zh-CN" dirty="0"/>
          </a:p>
          <a:p>
            <a:r>
              <a:rPr lang="en" altLang="zh-CN" dirty="0"/>
              <a:t>Sutton and </a:t>
            </a:r>
            <a:r>
              <a:rPr lang="en" altLang="zh-CN" dirty="0" err="1"/>
              <a:t>Barto</a:t>
            </a:r>
            <a:r>
              <a:rPr lang="en" altLang="zh-CN" dirty="0"/>
              <a:t>, 1998. </a:t>
            </a:r>
          </a:p>
          <a:p>
            <a:endParaRPr kumimoji="1" lang="zh-CN" altLang="en-US" dirty="0"/>
          </a:p>
        </p:txBody>
      </p:sp>
    </p:spTree>
    <p:extLst>
      <p:ext uri="{BB962C8B-B14F-4D97-AF65-F5344CB8AC3E}">
        <p14:creationId xmlns:p14="http://schemas.microsoft.com/office/powerpoint/2010/main" val="2208072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304848-BC18-144D-9127-0429A64814A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68B41D9-DAE3-DA45-B1E0-B1C56C56A4D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676F632-D2DA-2548-8C27-B78D6D4C5DC3}"/>
              </a:ext>
            </a:extLst>
          </p:cNvPr>
          <p:cNvPicPr>
            <a:picLocks noChangeAspect="1"/>
          </p:cNvPicPr>
          <p:nvPr/>
        </p:nvPicPr>
        <p:blipFill>
          <a:blip r:embed="rId2"/>
          <a:stretch>
            <a:fillRect/>
          </a:stretch>
        </p:blipFill>
        <p:spPr>
          <a:xfrm>
            <a:off x="1282700" y="393700"/>
            <a:ext cx="9626600" cy="6070600"/>
          </a:xfrm>
          <a:prstGeom prst="rect">
            <a:avLst/>
          </a:prstGeom>
        </p:spPr>
      </p:pic>
    </p:spTree>
    <p:extLst>
      <p:ext uri="{BB962C8B-B14F-4D97-AF65-F5344CB8AC3E}">
        <p14:creationId xmlns:p14="http://schemas.microsoft.com/office/powerpoint/2010/main" val="711523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01D067-5FB7-2241-B763-BB7F4ADECB99}"/>
              </a:ext>
            </a:extLst>
          </p:cNvPr>
          <p:cNvSpPr>
            <a:spLocks noGrp="1"/>
          </p:cNvSpPr>
          <p:nvPr>
            <p:ph type="title"/>
          </p:nvPr>
        </p:nvSpPr>
        <p:spPr>
          <a:xfrm>
            <a:off x="838200" y="365125"/>
            <a:ext cx="10515600" cy="763497"/>
          </a:xfrm>
        </p:spPr>
        <p:txBody>
          <a:bodyPr/>
          <a:lstStyle/>
          <a:p>
            <a:r>
              <a:rPr lang="en-US" altLang="zh-CN" dirty="0"/>
              <a:t>Behavioral Origins of RL </a:t>
            </a:r>
            <a:endParaRPr kumimoji="1" lang="zh-CN" altLang="en-US" dirty="0"/>
          </a:p>
        </p:txBody>
      </p:sp>
      <p:pic>
        <p:nvPicPr>
          <p:cNvPr id="2049" name="Picture 1" descr="page16image40954224">
            <a:extLst>
              <a:ext uri="{FF2B5EF4-FFF2-40B4-BE49-F238E27FC236}">
                <a16:creationId xmlns:a16="http://schemas.microsoft.com/office/drawing/2014/main" id="{2281E6CC-6BCA-5B4E-88C2-1B484CB5D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255" y="1313239"/>
            <a:ext cx="2942963" cy="412161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522E631-7341-3142-A9C8-C5A4B1DC59FA}"/>
              </a:ext>
            </a:extLst>
          </p:cNvPr>
          <p:cNvSpPr/>
          <p:nvPr/>
        </p:nvSpPr>
        <p:spPr>
          <a:xfrm>
            <a:off x="839918" y="5569790"/>
            <a:ext cx="4987636" cy="923330"/>
          </a:xfrm>
          <a:prstGeom prst="rect">
            <a:avLst/>
          </a:prstGeom>
        </p:spPr>
        <p:txBody>
          <a:bodyPr wrap="square">
            <a:spAutoFit/>
          </a:bodyPr>
          <a:lstStyle/>
          <a:p>
            <a:pPr algn="ctr"/>
            <a:r>
              <a:rPr lang="en-US" altLang="zh-CN" b="1" dirty="0">
                <a:latin typeface="HelveticaNeue" panose="02000503000000020004" pitchFamily="2" charset="0"/>
              </a:rPr>
              <a:t>I Pavlov</a:t>
            </a:r>
          </a:p>
          <a:p>
            <a:pPr algn="ctr"/>
            <a:r>
              <a:rPr lang="en" altLang="zh-CN" b="1" dirty="0"/>
              <a:t>Classical conditioning associates stimuli (states of the environment) with outcomes </a:t>
            </a:r>
            <a:r>
              <a:rPr lang="en-US" altLang="zh-CN" b="1" dirty="0">
                <a:latin typeface="HelveticaNeue" panose="02000503000000020004" pitchFamily="2" charset="0"/>
              </a:rPr>
              <a:t> </a:t>
            </a:r>
            <a:endParaRPr lang="en-US" altLang="zh-CN" dirty="0">
              <a:effectLst/>
            </a:endParaRPr>
          </a:p>
        </p:txBody>
      </p:sp>
      <p:pic>
        <p:nvPicPr>
          <p:cNvPr id="2051" name="Picture 3" descr="page16image40951104">
            <a:extLst>
              <a:ext uri="{FF2B5EF4-FFF2-40B4-BE49-F238E27FC236}">
                <a16:creationId xmlns:a16="http://schemas.microsoft.com/office/drawing/2014/main" id="{D20DCD0D-26EA-F548-BD78-6A5E980349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9247" y="1444779"/>
            <a:ext cx="2560320" cy="396005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B304F54E-B034-604F-93D7-2ED66933CCF8}"/>
              </a:ext>
            </a:extLst>
          </p:cNvPr>
          <p:cNvSpPr/>
          <p:nvPr/>
        </p:nvSpPr>
        <p:spPr>
          <a:xfrm>
            <a:off x="6687591" y="5539772"/>
            <a:ext cx="4666209" cy="923330"/>
          </a:xfrm>
          <a:prstGeom prst="rect">
            <a:avLst/>
          </a:prstGeom>
        </p:spPr>
        <p:txBody>
          <a:bodyPr wrap="square">
            <a:spAutoFit/>
          </a:bodyPr>
          <a:lstStyle/>
          <a:p>
            <a:pPr algn="ctr"/>
            <a:r>
              <a:rPr lang="en-US" altLang="zh-CN" b="1" dirty="0">
                <a:latin typeface="HelveticaNeue" panose="02000503000000020004" pitchFamily="2" charset="0"/>
              </a:rPr>
              <a:t>E Thorndike</a:t>
            </a:r>
          </a:p>
          <a:p>
            <a:pPr algn="ctr"/>
            <a:r>
              <a:rPr lang="en" altLang="zh-CN" b="1" dirty="0"/>
              <a:t>Instrumental conditioning associates actions with their outcomes </a:t>
            </a:r>
            <a:r>
              <a:rPr lang="en-US" altLang="zh-CN" b="1" dirty="0">
                <a:latin typeface="HelveticaNeue" panose="02000503000000020004" pitchFamily="2" charset="0"/>
              </a:rPr>
              <a:t> </a:t>
            </a:r>
            <a:endParaRPr lang="en-US" altLang="zh-CN" dirty="0">
              <a:effectLst/>
            </a:endParaRPr>
          </a:p>
        </p:txBody>
      </p:sp>
    </p:spTree>
    <p:extLst>
      <p:ext uri="{BB962C8B-B14F-4D97-AF65-F5344CB8AC3E}">
        <p14:creationId xmlns:p14="http://schemas.microsoft.com/office/powerpoint/2010/main" val="940358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175446-9863-9444-8EF1-E161ED88F89F}"/>
              </a:ext>
            </a:extLst>
          </p:cNvPr>
          <p:cNvSpPr>
            <a:spLocks noGrp="1"/>
          </p:cNvSpPr>
          <p:nvPr>
            <p:ph type="title"/>
          </p:nvPr>
        </p:nvSpPr>
        <p:spPr/>
        <p:txBody>
          <a:bodyPr/>
          <a:lstStyle/>
          <a:p>
            <a:endParaRPr kumimoji="1" lang="zh-CN" altLang="en-US"/>
          </a:p>
        </p:txBody>
      </p:sp>
      <p:pic>
        <p:nvPicPr>
          <p:cNvPr id="5" name="图片 4">
            <a:extLst>
              <a:ext uri="{FF2B5EF4-FFF2-40B4-BE49-F238E27FC236}">
                <a16:creationId xmlns:a16="http://schemas.microsoft.com/office/drawing/2014/main" id="{DA507ECC-DA72-BD4D-B7E3-C33DA0C46B88}"/>
              </a:ext>
            </a:extLst>
          </p:cNvPr>
          <p:cNvPicPr>
            <a:picLocks noChangeAspect="1"/>
          </p:cNvPicPr>
          <p:nvPr/>
        </p:nvPicPr>
        <p:blipFill>
          <a:blip r:embed="rId3"/>
          <a:stretch>
            <a:fillRect/>
          </a:stretch>
        </p:blipFill>
        <p:spPr>
          <a:xfrm>
            <a:off x="0" y="0"/>
            <a:ext cx="12192000" cy="5763113"/>
          </a:xfrm>
          <a:prstGeom prst="rect">
            <a:avLst/>
          </a:prstGeom>
        </p:spPr>
      </p:pic>
    </p:spTree>
    <p:extLst>
      <p:ext uri="{BB962C8B-B14F-4D97-AF65-F5344CB8AC3E}">
        <p14:creationId xmlns:p14="http://schemas.microsoft.com/office/powerpoint/2010/main" val="746256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4433A-7D98-C445-8F28-BDA931F04BC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666F882-58F5-F841-871F-81753093107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6DD7E6E-012D-3443-9FA8-A005FE44D48C}"/>
              </a:ext>
            </a:extLst>
          </p:cNvPr>
          <p:cNvPicPr>
            <a:picLocks noChangeAspect="1"/>
          </p:cNvPicPr>
          <p:nvPr/>
        </p:nvPicPr>
        <p:blipFill>
          <a:blip r:embed="rId3"/>
          <a:stretch>
            <a:fillRect/>
          </a:stretch>
        </p:blipFill>
        <p:spPr>
          <a:xfrm>
            <a:off x="0" y="251408"/>
            <a:ext cx="12192000" cy="6355184"/>
          </a:xfrm>
          <a:prstGeom prst="rect">
            <a:avLst/>
          </a:prstGeom>
        </p:spPr>
      </p:pic>
    </p:spTree>
    <p:extLst>
      <p:ext uri="{BB962C8B-B14F-4D97-AF65-F5344CB8AC3E}">
        <p14:creationId xmlns:p14="http://schemas.microsoft.com/office/powerpoint/2010/main" val="380957903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TotalTime>
  <Words>451</Words>
  <Application>Microsoft Macintosh PowerPoint</Application>
  <PresentationFormat>宽屏</PresentationFormat>
  <Paragraphs>44</Paragraphs>
  <Slides>22</Slides>
  <Notes>6</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等线</vt:lpstr>
      <vt:lpstr>等线 Light</vt:lpstr>
      <vt:lpstr>Arial</vt:lpstr>
      <vt:lpstr>HelveticaNeue</vt:lpstr>
      <vt:lpstr>Office 主题​​</vt:lpstr>
      <vt:lpstr>Introduction to Reinforcement Learning </vt:lpstr>
      <vt:lpstr>Why do we need learning? </vt:lpstr>
      <vt:lpstr>Some distinctions </vt:lpstr>
      <vt:lpstr>PowerPoint 演示文稿</vt:lpstr>
      <vt:lpstr>What is reinforcement learning? </vt:lpstr>
      <vt:lpstr>PowerPoint 演示文稿</vt:lpstr>
      <vt:lpstr>Behavioral Origins of RL </vt:lpstr>
      <vt:lpstr>PowerPoint 演示文稿</vt:lpstr>
      <vt:lpstr>PowerPoint 演示文稿</vt:lpstr>
      <vt:lpstr>PowerPoint 演示文稿</vt:lpstr>
      <vt:lpstr>PowerPoint 演示文稿</vt:lpstr>
      <vt:lpstr>Model-Free and Model-Based Reinforcement Learning</vt:lpstr>
      <vt:lpstr>PowerPoint 演示文稿</vt:lpstr>
      <vt:lpstr>PowerPoint 演示文稿</vt:lpstr>
      <vt:lpstr>Class feedback</vt:lpstr>
      <vt:lpstr>PowerPoint 演示文稿</vt:lpstr>
      <vt:lpstr>PowerPoint 演示文稿</vt:lpstr>
      <vt:lpstr>PowerPoint 演示文稿</vt:lpstr>
      <vt:lpstr>PowerPoint 演示文稿</vt:lpstr>
      <vt:lpstr>PowerPoint 演示文稿</vt:lpstr>
      <vt:lpstr>PowerPoint 演示文稿</vt:lpstr>
      <vt:lpstr>Reinforcement Learning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齐 光耀</dc:creator>
  <cp:lastModifiedBy>齐 光耀</cp:lastModifiedBy>
  <cp:revision>46</cp:revision>
  <dcterms:created xsi:type="dcterms:W3CDTF">2019-05-18T15:07:57Z</dcterms:created>
  <dcterms:modified xsi:type="dcterms:W3CDTF">2019-05-22T12:53:41Z</dcterms:modified>
</cp:coreProperties>
</file>